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67" r:id="rId3"/>
    <p:sldId id="268" r:id="rId4"/>
    <p:sldId id="26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ucida Bright" panose="02040602050505020304" pitchFamily="18" charset="0"/>
      <p:regular r:id="rId14"/>
      <p:bold r:id="rId15"/>
      <p:italic r:id="rId16"/>
      <p:boldItalic r:id="rId17"/>
    </p:embeddedFont>
    <p:embeddedFont>
      <p:font typeface="Manrope" panose="020B0604020202020204" charset="0"/>
      <p:regular r:id="rId18"/>
      <p:bold r:id="rId19"/>
    </p:embeddedFont>
    <p:embeddedFont>
      <p:font typeface="Manrope SemiBold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68" y="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b6c7e6215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b6c7e6215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b6c7e6215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b6c7e6215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6c7e6215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6c7e6215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6c7e6215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6c7e6215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6c7e6215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b6c7e6215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b6c7e6215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b6c7e6215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b6c7e6215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b6c7e6215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b6c7e6215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b6c7e6215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b6c7e6215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b6c7e6215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b6c7e6215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b6c7e6215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scfghgboard – 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Name : Ether	</a:t>
            </a:r>
            <a:endParaRPr sz="1600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Problem Statement :  Build an AI powered solution that supports rural ecosystems, sustainability or resource – efficient systems.</a:t>
            </a:r>
            <a:endParaRPr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Leader Name : Vansh Vashishtha</a:t>
            </a:r>
            <a:endParaRPr sz="1600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/>
        </p:nvSpPr>
        <p:spPr>
          <a:xfrm>
            <a:off x="708741" y="598854"/>
            <a:ext cx="7531800" cy="429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r>
              <a:rPr lang="en-IN" sz="2000" b="1" dirty="0"/>
              <a:t>Overall Impact</a:t>
            </a:r>
          </a:p>
          <a:p>
            <a:endParaRPr lang="en-IN" sz="2000" b="1" dirty="0"/>
          </a:p>
          <a:p>
            <a:r>
              <a:rPr lang="en-IN" b="1" dirty="0"/>
              <a:t>Social Impact 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Farmer Income: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15-20% income increase per transaction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Additional ₹8,000-12,000 annual income per farmer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120 million farmers = ₹12 lakh crore wealth transfer over 5 years</a:t>
            </a:r>
          </a:p>
          <a:p>
            <a:endParaRPr lang="en-IN" dirty="0"/>
          </a:p>
          <a:p>
            <a:r>
              <a:rPr lang="en-IN" b="1" dirty="0"/>
              <a:t>Food Security: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5% post-harvest loss reduction = ₹7,500 crore saved annually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12 million tons more food reaches consumers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Feeds 25 million additional people</a:t>
            </a:r>
          </a:p>
          <a:p>
            <a:endParaRPr lang="en-IN" dirty="0"/>
          </a:p>
          <a:p>
            <a:r>
              <a:rPr lang="en-IN" b="1" dirty="0"/>
              <a:t>Financial Inclusion: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Reduces dependence on 30-40% interest informal loans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Saves ₹3,000-5,000 per farmer annually in interest</a:t>
            </a:r>
          </a:p>
          <a:p>
            <a:endParaRPr lang="en-IN" dirty="0"/>
          </a:p>
          <a:p>
            <a:r>
              <a:rPr lang="en-IN" b="1" dirty="0"/>
              <a:t>Environmental: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Reduced food waste = Lower carbon footprint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Optimized transport logistics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Incentivizes quality over quantity	</a:t>
            </a:r>
          </a:p>
          <a:p>
            <a:endParaRPr lang="en-IN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3" title="AI for Bharddat BANNER –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48653" y="454227"/>
            <a:ext cx="8713127" cy="4464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56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Brief about the Idea:</a:t>
            </a: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US" sz="44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The Problem: ₹1.5 Lakh Crore Annual Loss</a:t>
            </a: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Indian farmers lose ₹1.5 lakh crore worth of produce annually due to post-harvest inefficiencies and lack of market access.</a:t>
            </a: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US" sz="44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Key Statistics:</a:t>
            </a:r>
          </a:p>
          <a:p>
            <a:pPr marL="571500" lvl="0" indent="-571500">
              <a:lnSpc>
                <a:spcPct val="120000"/>
              </a:lnSpc>
              <a:spcAft>
                <a:spcPts val="1200"/>
              </a:spcAft>
              <a:buSzPts val="935"/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86% of farmers 120 million are small/marginal holders with zero bargaining power</a:t>
            </a:r>
          </a:p>
          <a:p>
            <a:pPr marL="571500" lvl="0" indent="-571500">
              <a:lnSpc>
                <a:spcPct val="120000"/>
              </a:lnSpc>
              <a:spcAft>
                <a:spcPts val="1200"/>
              </a:spcAft>
              <a:buSzPts val="935"/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Farmers lose 4060% of value to intermediaries</a:t>
            </a:r>
          </a:p>
          <a:p>
            <a:pPr marL="571500" lvl="0" indent="-571500">
              <a:lnSpc>
                <a:spcPct val="120000"/>
              </a:lnSpc>
              <a:spcAft>
                <a:spcPts val="1200"/>
              </a:spcAft>
              <a:buSzPts val="935"/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Post-harvest losses: 48% cereals, 515% fruits &amp; vegetables</a:t>
            </a:r>
          </a:p>
          <a:p>
            <a:pPr marL="571500" lvl="0" indent="-571500">
              <a:lnSpc>
                <a:spcPct val="120000"/>
              </a:lnSpc>
              <a:spcAft>
                <a:spcPts val="1200"/>
              </a:spcAft>
              <a:buSzPts val="935"/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60% farmers have no formal credit access → forced to sell immediately at low prices</a:t>
            </a: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US" sz="44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The Real Problem</a:t>
            </a: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: When a farmer harvests, the local trader is often the only buyer accessible within 24 </a:t>
            </a:r>
            <a:r>
              <a:rPr lang="en-US" sz="4400" dirty="0" err="1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hours.Trader</a:t>
            </a: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offers ₹12/kg while fair price is ₹16/kg. But farmer needs immediate cash and has </a:t>
            </a:r>
            <a:r>
              <a:rPr lang="en-US" sz="4400" dirty="0" err="1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noalternatives</a:t>
            </a: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.</a:t>
            </a: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US" sz="44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What Farmers Actually Need</a:t>
            </a: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:</a:t>
            </a: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Not more price information apps. They need multiple competing buyers + instant payment.</a:t>
            </a: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US" sz="44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The Solution: </a:t>
            </a:r>
            <a:r>
              <a:rPr lang="en-US" sz="4400" b="1" dirty="0" err="1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FarmFast</a:t>
            </a:r>
            <a:endParaRPr lang="en-US" sz="44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AI-powered instant marketplace that connects farmers with multiple buyers within 1 hour </a:t>
            </a:r>
            <a:r>
              <a:rPr lang="en-US" sz="4400" dirty="0" err="1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viaWhatsApp</a:t>
            </a: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.</a:t>
            </a:r>
          </a:p>
          <a:p>
            <a:pPr lvl="0">
              <a:lnSpc>
                <a:spcPct val="120000"/>
              </a:lnSpc>
              <a:spcAft>
                <a:spcPts val="1200"/>
              </a:spcAft>
              <a:buSzPts val="935"/>
            </a:pP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Core Value: Farmer lists produce → Gets 3+ competitive offers → Selects best → Gets paid</a:t>
            </a:r>
          </a:p>
          <a:p>
            <a:pPr lvl="0">
              <a:lnSpc>
                <a:spcPct val="115000"/>
              </a:lnSpc>
              <a:spcAft>
                <a:spcPts val="1200"/>
              </a:spcAft>
              <a:buSzPts val="935"/>
            </a:pPr>
            <a:r>
              <a:rPr lang="en-US" sz="44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same day</a:t>
            </a:r>
            <a:endParaRPr sz="4400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" y="-3850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545801" y="702011"/>
            <a:ext cx="3739415" cy="3351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>
              <a:lnSpc>
                <a:spcPct val="120000"/>
              </a:lnSpc>
              <a:buSzPts val="935"/>
            </a:pPr>
            <a:r>
              <a:rPr lang="en-US" sz="1600" b="1" dirty="0">
                <a:latin typeface="Manrope" panose="020B0604020202020204" charset="0"/>
                <a:cs typeface="Lucida Sans Unicode" panose="020B0602030504020204" pitchFamily="34" charset="0"/>
              </a:rPr>
              <a:t>How different is it from any of the other existing ideas?</a:t>
            </a:r>
          </a:p>
          <a:p>
            <a:pPr>
              <a:lnSpc>
                <a:spcPct val="120000"/>
              </a:lnSpc>
              <a:buSzPts val="935"/>
            </a:pPr>
            <a:endParaRPr lang="en-GB" sz="1300" b="1" dirty="0">
              <a:solidFill>
                <a:srgbClr val="202729"/>
              </a:solidFill>
              <a:latin typeface="Lucida Bright" panose="02040602050505020304" pitchFamily="18" charset="0"/>
              <a:ea typeface="Manrope"/>
              <a:cs typeface="Lucida Sans Unicode" panose="020B0602030504020204" pitchFamily="34" charset="0"/>
              <a:sym typeface="Manrope"/>
            </a:endParaRPr>
          </a:p>
          <a:p>
            <a:pPr lvl="0">
              <a:lnSpc>
                <a:spcPct val="120000"/>
              </a:lnSpc>
              <a:buSzPts val="935"/>
            </a:pPr>
            <a:r>
              <a:rPr lang="en-GB" sz="13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Existing Solutions:</a:t>
            </a:r>
          </a:p>
          <a:p>
            <a:pPr marL="171450" lvl="0" indent="-171450">
              <a:lnSpc>
                <a:spcPct val="120000"/>
              </a:lnSpc>
              <a:buSzPts val="935"/>
              <a:buFont typeface="Arial" panose="020B0604020202020204" pitchFamily="34" charset="0"/>
              <a:buChar char="•"/>
            </a:pPr>
            <a:r>
              <a:rPr lang="en-GB" sz="1200" dirty="0" err="1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NaPanta</a:t>
            </a:r>
            <a:r>
              <a:rPr lang="en-GB" sz="12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, </a:t>
            </a:r>
            <a:r>
              <a:rPr lang="en-GB" sz="1200" dirty="0" err="1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AgroStar</a:t>
            </a:r>
            <a:r>
              <a:rPr lang="en-GB" sz="12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→ Provide price info but no buyer connections</a:t>
            </a:r>
          </a:p>
          <a:p>
            <a:pPr marL="171450" lvl="0" indent="-171450">
              <a:lnSpc>
                <a:spcPct val="120000"/>
              </a:lnSpc>
              <a:buSzPts val="935"/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E-mandis → Require physical transport with upfront costs</a:t>
            </a:r>
          </a:p>
          <a:p>
            <a:pPr marL="171450" lvl="0" indent="-171450">
              <a:lnSpc>
                <a:spcPct val="120000"/>
              </a:lnSpc>
              <a:buSzPts val="935"/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Advisory apps → Give information but don't create market access</a:t>
            </a:r>
          </a:p>
          <a:p>
            <a:pPr lvl="0">
              <a:lnSpc>
                <a:spcPct val="120000"/>
              </a:lnSpc>
              <a:buSzPts val="935"/>
            </a:pPr>
            <a:endParaRPr lang="en-GB" sz="10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lnSpc>
                <a:spcPct val="120000"/>
              </a:lnSpc>
              <a:buSzPts val="935"/>
            </a:pPr>
            <a:r>
              <a:rPr lang="en-GB" sz="1300" b="1" dirty="0" err="1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FarmFast</a:t>
            </a:r>
            <a:r>
              <a:rPr lang="en-GB" sz="13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is Different:</a:t>
            </a:r>
          </a:p>
          <a:p>
            <a:pPr marL="171450" lvl="0" indent="-171450">
              <a:lnSpc>
                <a:spcPct val="120000"/>
              </a:lnSpc>
              <a:buSzPts val="935"/>
              <a:buFont typeface="Wingdings" panose="05000000000000000000" pitchFamily="2" charset="2"/>
              <a:buChar char="ü"/>
            </a:pPr>
            <a:r>
              <a:rPr lang="en-GB" sz="12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en-GB" sz="12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Instant buyer matching - 1020 buyers compete for your produce</a:t>
            </a:r>
          </a:p>
          <a:p>
            <a:pPr marL="171450" lvl="0" indent="-171450">
              <a:lnSpc>
                <a:spcPct val="120000"/>
              </a:lnSpc>
              <a:buSzPts val="935"/>
              <a:buFont typeface="Wingdings" panose="05000000000000000000" pitchFamily="2" charset="2"/>
              <a:buChar char="ü"/>
            </a:pPr>
            <a:r>
              <a:rPr lang="en-GB" sz="12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AI quality grading - Objective A/B/C grade builds trust</a:t>
            </a:r>
          </a:p>
          <a:p>
            <a:pPr marL="171450" lvl="0" indent="-171450">
              <a:lnSpc>
                <a:spcPct val="120000"/>
              </a:lnSpc>
              <a:buSzPts val="935"/>
              <a:buFont typeface="Wingdings" panose="05000000000000000000" pitchFamily="2" charset="2"/>
              <a:buChar char="ü"/>
            </a:pPr>
            <a:r>
              <a:rPr lang="en-GB" sz="12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WhatsApp-first - No app download, works on feature phones</a:t>
            </a:r>
          </a:p>
          <a:p>
            <a:pPr marL="171450" lvl="0" indent="-171450">
              <a:lnSpc>
                <a:spcPct val="120000"/>
              </a:lnSpc>
              <a:buSzPts val="935"/>
              <a:buFont typeface="Wingdings" panose="05000000000000000000" pitchFamily="2" charset="2"/>
              <a:buChar char="ü"/>
            </a:pPr>
            <a:r>
              <a:rPr lang="en-GB" sz="12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Payment escrow - Guaranteed same-day payment</a:t>
            </a:r>
          </a:p>
          <a:p>
            <a:pPr marL="171450" lvl="0" indent="-171450">
              <a:lnSpc>
                <a:spcPct val="120000"/>
              </a:lnSpc>
              <a:buSzPts val="935"/>
              <a:buFont typeface="Wingdings" panose="05000000000000000000" pitchFamily="2" charset="2"/>
              <a:buChar char="ü"/>
            </a:pPr>
            <a:r>
              <a:rPr lang="en-GB" sz="12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Free for farmers - Buyers pay 2% commission</a:t>
            </a:r>
            <a:endParaRPr sz="1200" dirty="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5652EB-7718-421E-93F6-DCB2D7020A43}"/>
              </a:ext>
            </a:extLst>
          </p:cNvPr>
          <p:cNvSpPr txBox="1"/>
          <p:nvPr/>
        </p:nvSpPr>
        <p:spPr>
          <a:xfrm>
            <a:off x="4571991" y="754950"/>
            <a:ext cx="3864553" cy="3031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Manrope" panose="020B0604020202020204" charset="0"/>
                <a:cs typeface="Lucida Sans Unicode" panose="020B0602030504020204" pitchFamily="34" charset="0"/>
              </a:rPr>
              <a:t>How will it be able to solve the problem?</a:t>
            </a:r>
          </a:p>
          <a:p>
            <a:endParaRPr lang="en-US" sz="1200" b="1" dirty="0">
              <a:latin typeface="Lucida Bright" panose="02040602050505020304" pitchFamily="18" charset="0"/>
              <a:cs typeface="Lucida Sans Unicode" panose="020B0602030504020204" pitchFamily="34" charset="0"/>
            </a:endParaRPr>
          </a:p>
          <a:p>
            <a:endParaRPr lang="en-US" sz="1200" b="1" dirty="0">
              <a:latin typeface="Lucida Bright" panose="02040602050505020304" pitchFamily="18" charset="0"/>
              <a:cs typeface="Lucida Sans Unicode" panose="020B0602030504020204" pitchFamily="34" charset="0"/>
            </a:endParaRPr>
          </a:p>
          <a:p>
            <a:pPr lvl="0">
              <a:buSzPts val="935"/>
            </a:pPr>
            <a:r>
              <a:rPr lang="en-GB" sz="11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For Framers:</a:t>
            </a:r>
          </a:p>
          <a:p>
            <a:pPr marL="171450" lvl="0" indent="-171450">
              <a:buSzPts val="935"/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Competitive bidding eliminates single-buyer exploitation</a:t>
            </a:r>
          </a:p>
          <a:p>
            <a:pPr marL="171450" lvl="0" indent="-171450">
              <a:buSzPts val="935"/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Quality grading helps negotiate fair prices</a:t>
            </a:r>
          </a:p>
          <a:p>
            <a:pPr marL="171450" lvl="0" indent="-171450">
              <a:buSzPts val="935"/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Instant payment eliminates distress selling</a:t>
            </a:r>
          </a:p>
          <a:p>
            <a:pPr marL="171450" lvl="0" indent="-171450">
              <a:buSzPts val="935"/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Voice interface works for illiterate users</a:t>
            </a:r>
          </a:p>
          <a:p>
            <a:pPr lvl="0">
              <a:buSzPts val="935"/>
            </a:pPr>
            <a:endParaRPr lang="en-US" sz="1000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buSzPts val="935"/>
            </a:pPr>
            <a:r>
              <a:rPr lang="en-GB" sz="11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For Buyers:</a:t>
            </a:r>
          </a:p>
          <a:p>
            <a:pPr marL="171450" lvl="0" indent="-171450">
              <a:buSzPts val="935"/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Quality-graded produce reduces wastage risk</a:t>
            </a:r>
          </a:p>
          <a:p>
            <a:pPr marL="171450" lvl="0" indent="-171450">
              <a:buSzPts val="935"/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Direct sourcing saves 20-30% vs mandi</a:t>
            </a:r>
          </a:p>
          <a:p>
            <a:pPr marL="171450" lvl="0" indent="-171450">
              <a:buSzPts val="935"/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Faster procurement (no travel to mandis)</a:t>
            </a:r>
          </a:p>
          <a:p>
            <a:pPr marL="171450" lvl="0" indent="-171450">
              <a:buSzPts val="935"/>
              <a:buFont typeface="Wingdings" panose="05000000000000000000" pitchFamily="2" charset="2"/>
              <a:buChar char="ü"/>
            </a:pPr>
            <a:endParaRPr lang="en-US" sz="1000" dirty="0">
              <a:latin typeface="Manrope" panose="020B0604020202020204" charset="0"/>
            </a:endParaRPr>
          </a:p>
          <a:p>
            <a:r>
              <a:rPr lang="en-US" sz="1100" b="1" dirty="0">
                <a:latin typeface="Manrope" panose="020B0604020202020204" charset="0"/>
              </a:rPr>
              <a:t>Impact: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00" dirty="0">
                <a:latin typeface="Manrope" panose="020B0604020202020204" charset="0"/>
              </a:rPr>
              <a:t>15-20% farmer income increase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00" dirty="0">
                <a:latin typeface="Manrope" panose="020B0604020202020204" charset="0"/>
              </a:rPr>
              <a:t>5% post-harvest loss reduction = ₹7,500 crore saved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00" dirty="0">
                <a:latin typeface="Manrope" panose="020B0604020202020204" charset="0"/>
              </a:rPr>
              <a:t>Reaches 120 million small/marginal farmers</a:t>
            </a:r>
            <a:endParaRPr lang="en-IN" sz="1000" b="1" dirty="0">
              <a:latin typeface="Manrope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CC62C1-7A60-F094-C1E6-84C02CC8096A}"/>
              </a:ext>
            </a:extLst>
          </p:cNvPr>
          <p:cNvSpPr txBox="1"/>
          <p:nvPr/>
        </p:nvSpPr>
        <p:spPr>
          <a:xfrm>
            <a:off x="336884" y="4241316"/>
            <a:ext cx="82296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u="sng" dirty="0">
                <a:latin typeface="Manrope" panose="020B0604020202020204" charset="0"/>
                <a:cs typeface="Lucida Sans Unicode" panose="020B0602030504020204" pitchFamily="34" charset="0"/>
              </a:rPr>
              <a:t>USP of the proposed  solution:</a:t>
            </a:r>
            <a:br>
              <a:rPr lang="en-US" dirty="0"/>
            </a:br>
            <a:r>
              <a:rPr lang="en-US" sz="1100" dirty="0">
                <a:latin typeface="Manrope" panose="020B0604020202020204" charset="0"/>
              </a:rPr>
              <a:t>Only platform combining AI quality grading + instant buyer matching + same-day payment escrow in a WhatsApp-first interface for illiterate farmers.</a:t>
            </a:r>
            <a:endParaRPr lang="en-IN" sz="1100" dirty="0">
              <a:latin typeface="Manrope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4813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466823" y="998304"/>
            <a:ext cx="3889728" cy="4377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buSzPts val="935"/>
            </a:pPr>
            <a:r>
              <a:rPr lang="en-IN" sz="1100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1. Voice-First WhatsApp Interface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List produce via voice note in Hindi/Marathi/Telugu/Tamil/Kannada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No typing or reading required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Works on feature phones with 2G connectivity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endParaRPr lang="en-IN" sz="11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buSzPts val="935"/>
            </a:pPr>
            <a:r>
              <a:rPr lang="en-IN" sz="1100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2. AI Quality Grading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Photo → A/B/C grade based on color, defects, uniformity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Farmer understands produce value objectively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Reduces buyer-seller disputes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buSzPts val="935"/>
            </a:pPr>
            <a:r>
              <a:rPr lang="en-US" sz="1100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3. Instant Buyer Broadcast 5-minute reach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Listing sent to 1020 nearby buyers (traders, FPOs, restaurants)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Geospatial matching within 20km radius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Push notifications to buyer apps</a:t>
            </a:r>
          </a:p>
          <a:p>
            <a:pPr lvl="0">
              <a:buSzPts val="935"/>
            </a:pPr>
            <a:endParaRPr lang="en-US" sz="11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buSzPts val="935"/>
            </a:pPr>
            <a:r>
              <a:rPr lang="en-US" sz="1100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4. Competitive Bidding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Multiple buyers submit offers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Farmer sees all offers ranked by price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Voice comparison: "First offer ₹16/kg is 25% above local rate"</a:t>
            </a:r>
          </a:p>
          <a:p>
            <a:pPr marL="171450" lvl="0" indent="-171450">
              <a:lnSpc>
                <a:spcPct val="115000"/>
              </a:lnSpc>
              <a:buSzPts val="935"/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lnSpc>
                <a:spcPct val="115000"/>
              </a:lnSpc>
              <a:buSzPts val="935"/>
            </a:pPr>
            <a:endParaRPr lang="en-US" sz="11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lnSpc>
                <a:spcPct val="115000"/>
              </a:lnSpc>
              <a:buSzPts val="935"/>
            </a:pPr>
            <a:endParaRPr lang="en-US" sz="11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171450" lvl="0" indent="-171450">
              <a:lnSpc>
                <a:spcPct val="115000"/>
              </a:lnSpc>
              <a:buSzPts val="935"/>
              <a:buFont typeface="Arial" panose="020B0604020202020204" pitchFamily="34" charset="0"/>
              <a:buChar char="•"/>
            </a:pPr>
            <a:endParaRPr sz="11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8FB371-8AC2-7BF0-D2EB-23DBE7D53498}"/>
              </a:ext>
            </a:extLst>
          </p:cNvPr>
          <p:cNvSpPr txBox="1"/>
          <p:nvPr/>
        </p:nvSpPr>
        <p:spPr>
          <a:xfrm>
            <a:off x="5058078" y="1077435"/>
            <a:ext cx="3619099" cy="4120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SzPts val="935"/>
            </a:pPr>
            <a:r>
              <a:rPr lang="en-IN" sz="1100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5. Secure Escrow Payment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Buyer pays via UPI before pickup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Platform holds payment until handover confirmed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Released to farmer within 30 seconds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Zero payment defaults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endParaRPr lang="en-IN" sz="12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buSzPts val="935"/>
            </a:pPr>
            <a:r>
              <a:rPr lang="en-IN" sz="1100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6. Quality-Based Pricing Intelligence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Shows fair price range based on grade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"Your B-grade tomatoes worth ₹14.16/kg today"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Updated daily from mandi data + platform transactions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endParaRPr lang="en-IN" sz="10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buSzPts val="935"/>
            </a:pPr>
            <a:r>
              <a:rPr lang="en-IN" sz="1100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7. Buyer Dashboard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Browse active listings with quality grades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Filter by crop, grade, distance, quantity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Submit offers, track pickups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endParaRPr lang="en-IN" sz="10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buSzPts val="935"/>
            </a:pPr>
            <a:r>
              <a:rPr lang="en-IN" sz="1100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8. Transaction History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Track all sales: date, buyer, price, quantity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Compare earnings vs local trader rates</a:t>
            </a:r>
          </a:p>
          <a:p>
            <a:pPr marL="171450" lvl="0" indent="-171450">
              <a:buSzPts val="935"/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Learn seasonal patterns and reliable buyers</a:t>
            </a:r>
            <a:endParaRPr lang="en-IN" sz="105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buSzPts val="935"/>
            </a:pPr>
            <a:endParaRPr lang="en-IN" sz="12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lvl="0">
              <a:lnSpc>
                <a:spcPct val="115000"/>
              </a:lnSpc>
              <a:buSzPts val="935"/>
            </a:pPr>
            <a:endParaRPr lang="en-IN" sz="12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171450" lvl="0" indent="-171450">
              <a:lnSpc>
                <a:spcPct val="115000"/>
              </a:lnSpc>
              <a:buSzPts val="935"/>
              <a:buFont typeface="Arial" panose="020B0604020202020204" pitchFamily="34" charset="0"/>
              <a:buChar char="•"/>
            </a:pPr>
            <a:endParaRPr lang="en-IN" sz="12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AEDFDC-BBE3-D2E5-ACD2-649565D0CFF9}"/>
              </a:ext>
            </a:extLst>
          </p:cNvPr>
          <p:cNvSpPr txBox="1"/>
          <p:nvPr/>
        </p:nvSpPr>
        <p:spPr>
          <a:xfrm>
            <a:off x="2749306" y="556725"/>
            <a:ext cx="3889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L</a:t>
            </a:r>
            <a:r>
              <a:rPr lang="en-IN" b="1" dirty="0" err="1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ist</a:t>
            </a:r>
            <a:r>
              <a:rPr lang="en-IN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 of features offered by solution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311699" y="863550"/>
            <a:ext cx="8776153" cy="4121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7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Process flow diagram</a:t>
            </a:r>
            <a:endParaRPr sz="17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GB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.							</a:t>
            </a:r>
            <a:r>
              <a:rPr lang="en-GB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Key Metrics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GB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							</a:t>
            </a:r>
            <a:r>
              <a:rPr lang="en-GB" sz="120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First Offer – 30 minutes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GB" sz="120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							Minimum Offers – 2 to 3 within 							an hour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GB" sz="120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							Payment Speed – 30s after							handover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GB" sz="120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							Payment Success Rate - 100% 							(escrow-guarantee)	</a:t>
            </a:r>
            <a:endParaRPr sz="1200"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491CD5-9A77-9AA2-1B2C-EA10EC30F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75" y="1299737"/>
            <a:ext cx="6321885" cy="32491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111210" y="736949"/>
            <a:ext cx="8954531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7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Mock UI of the proposed solution </a:t>
            </a:r>
            <a:endParaRPr sz="1700" b="1" dirty="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IN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          								</a:t>
            </a:r>
            <a:r>
              <a:rPr lang="en-IN" b="1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Design Principles</a:t>
            </a:r>
            <a:r>
              <a:rPr lang="en-IN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	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IN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								</a:t>
            </a:r>
            <a:r>
              <a:rPr lang="en-IN" sz="120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Voice-first 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IN" sz="120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								Button Based Actions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IN" sz="120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								Regional Languages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IN" sz="1200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								Works on 2G Networks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-IN" dirty="0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                                                                                                                                                                             </a:t>
            </a:r>
            <a:endParaRPr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DDD318-5F08-5A68-7304-D9E080DBA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70" y="1140939"/>
            <a:ext cx="7044461" cy="36695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311700" y="665842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7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Architecture diagram of the proposed solution:</a:t>
            </a:r>
            <a:endParaRPr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F79B69-77FE-15FA-27D7-46F97C32A5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60" y="1062682"/>
            <a:ext cx="7574595" cy="399393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311700" y="863550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700" b="1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Technologies to be used in the solution:</a:t>
            </a:r>
            <a:endParaRPr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6DD903E-F43C-2D83-6898-A3A748D921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968461"/>
              </p:ext>
            </p:extLst>
          </p:nvPr>
        </p:nvGraphicFramePr>
        <p:xfrm>
          <a:off x="1140759" y="1349043"/>
          <a:ext cx="6702741" cy="3416295"/>
        </p:xfrm>
        <a:graphic>
          <a:graphicData uri="http://schemas.openxmlformats.org/drawingml/2006/table">
            <a:tbl>
              <a:tblPr/>
              <a:tblGrid>
                <a:gridCol w="2234247">
                  <a:extLst>
                    <a:ext uri="{9D8B030D-6E8A-4147-A177-3AD203B41FA5}">
                      <a16:colId xmlns:a16="http://schemas.microsoft.com/office/drawing/2014/main" val="2579587082"/>
                    </a:ext>
                  </a:extLst>
                </a:gridCol>
                <a:gridCol w="2234247">
                  <a:extLst>
                    <a:ext uri="{9D8B030D-6E8A-4147-A177-3AD203B41FA5}">
                      <a16:colId xmlns:a16="http://schemas.microsoft.com/office/drawing/2014/main" val="1469877183"/>
                    </a:ext>
                  </a:extLst>
                </a:gridCol>
                <a:gridCol w="2234247">
                  <a:extLst>
                    <a:ext uri="{9D8B030D-6E8A-4147-A177-3AD203B41FA5}">
                      <a16:colId xmlns:a16="http://schemas.microsoft.com/office/drawing/2014/main" val="636179778"/>
                    </a:ext>
                  </a:extLst>
                </a:gridCol>
              </a:tblGrid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Layer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Technology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Purpose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5932114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 b="1">
                          <a:effectLst/>
                        </a:rPr>
                        <a:t>Frontend</a:t>
                      </a: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React Native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Buyer mobile app (Android)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2557552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React 18 + TypeScript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Buyer web dashboard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1193343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 b="1">
                          <a:effectLst/>
                        </a:rPr>
                        <a:t>Backend</a:t>
                      </a: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AWS Lambda (Node.js 20)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Serverless microservices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3054872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AWS API Gateway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API routing, rate limiting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7213405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PostgreSQL 15 (RDS)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Transaction data, user profiles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014901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Redis (ElastiCache)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Session cache, active listings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309680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AWS S3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Image storage, ML models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6574699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 b="1">
                          <a:effectLst/>
                        </a:rPr>
                        <a:t>AI/ML</a:t>
                      </a: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MobileNetV3 (TensorFlow)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Quality grading model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8264339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AWS Bedrock Claude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LLM advisory generation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9800493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Google Cloud Speech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STT/TTS (5 languages)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6889076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 b="1">
                          <a:effectLst/>
                        </a:rPr>
                        <a:t>Communication</a:t>
                      </a: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Twilio WhatsApp Business API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Farmer interface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706417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 b="1">
                          <a:effectLst/>
                        </a:rPr>
                        <a:t>Payments</a:t>
                      </a: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Razorpay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UPI escrow, settlements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063200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 b="1">
                          <a:effectLst/>
                        </a:rPr>
                        <a:t>Monitoring</a:t>
                      </a: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AWS CloudWatch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Logs, metrics, alerts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204642"/>
                  </a:ext>
                </a:extLst>
              </a:tr>
              <a:tr h="22775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 b="1">
                          <a:effectLst/>
                        </a:rPr>
                        <a:t>DevOps</a:t>
                      </a:r>
                      <a:endParaRPr lang="en-IN" sz="1100">
                        <a:effectLst/>
                      </a:endParaRP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>
                          <a:effectLst/>
                        </a:rPr>
                        <a:t>GitHub Actions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100" dirty="0">
                          <a:effectLst/>
                        </a:rPr>
                        <a:t>CI/CD pipeline</a:t>
                      </a:r>
                    </a:p>
                  </a:txBody>
                  <a:tcPr marL="29968" marR="29968" marT="29968" marB="2996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576405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title="Artboarddfghjk – 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311700" y="863550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700" b="1" dirty="0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Estimated implementation cost :</a:t>
            </a:r>
            <a:endParaRPr dirty="0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80DEFB9-FAC4-73F3-2C18-C1FE11594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4134997"/>
              </p:ext>
            </p:extLst>
          </p:nvPr>
        </p:nvGraphicFramePr>
        <p:xfrm>
          <a:off x="640866" y="1363738"/>
          <a:ext cx="7733931" cy="3474588"/>
        </p:xfrm>
        <a:graphic>
          <a:graphicData uri="http://schemas.openxmlformats.org/drawingml/2006/table">
            <a:tbl>
              <a:tblPr/>
              <a:tblGrid>
                <a:gridCol w="2577977">
                  <a:extLst>
                    <a:ext uri="{9D8B030D-6E8A-4147-A177-3AD203B41FA5}">
                      <a16:colId xmlns:a16="http://schemas.microsoft.com/office/drawing/2014/main" val="346967285"/>
                    </a:ext>
                  </a:extLst>
                </a:gridCol>
                <a:gridCol w="2577977">
                  <a:extLst>
                    <a:ext uri="{9D8B030D-6E8A-4147-A177-3AD203B41FA5}">
                      <a16:colId xmlns:a16="http://schemas.microsoft.com/office/drawing/2014/main" val="2736839473"/>
                    </a:ext>
                  </a:extLst>
                </a:gridCol>
                <a:gridCol w="2577977">
                  <a:extLst>
                    <a:ext uri="{9D8B030D-6E8A-4147-A177-3AD203B41FA5}">
                      <a16:colId xmlns:a16="http://schemas.microsoft.com/office/drawing/2014/main" val="3845337632"/>
                    </a:ext>
                  </a:extLst>
                </a:gridCol>
              </a:tblGrid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Category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Monthly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Annual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410449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effectLst/>
                        </a:rPr>
                        <a:t>AWS Infrastructure</a:t>
                      </a: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5799894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Lambda + API Gateway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₹5,000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₹60,000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1924554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RDS PostgreSQL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₹8,000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₹96,000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7657862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S3 + ElastiCache + CloudFront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₹7,000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₹84,000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4624838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effectLst/>
                        </a:rPr>
                        <a:t>External Services</a:t>
                      </a: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0671454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Twilio WhatsApp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₹20,000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₹2,40,000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493645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AWS Bedrock (LLM)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₹8,000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₹96,000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2223154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Google Speech API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₹5,000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₹60,000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4070184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Razorpay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₹3,000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₹36,000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389291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effectLst/>
                        </a:rPr>
                        <a:t>Team</a:t>
                      </a: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5062027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dirty="0">
                          <a:effectLst/>
                        </a:rPr>
                        <a:t>2 Engineers + 1 Operations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₹1,30,000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>
                          <a:effectLst/>
                        </a:rPr>
                        <a:t>₹15,60,000</a:t>
                      </a: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534225"/>
                  </a:ext>
                </a:extLst>
              </a:tr>
              <a:tr h="2627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effectLst/>
                        </a:rPr>
                        <a:t>Total</a:t>
                      </a: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>
                          <a:effectLst/>
                        </a:rPr>
                        <a:t>₹1,86,000</a:t>
                      </a:r>
                      <a:endParaRPr lang="en-IN" sz="130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300" b="1" dirty="0">
                          <a:effectLst/>
                        </a:rPr>
                        <a:t>₹22,32,000</a:t>
                      </a:r>
                      <a:endParaRPr lang="en-IN" sz="1300" dirty="0">
                        <a:effectLst/>
                      </a:endParaRPr>
                    </a:p>
                  </a:txBody>
                  <a:tcPr marL="34578" marR="34578" marT="34578" marB="34578" anchor="ctr">
                    <a:lnL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734095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1131</Words>
  <Application>Microsoft Office PowerPoint</Application>
  <PresentationFormat>On-screen Show (16:9)</PresentationFormat>
  <Paragraphs>205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Manrope</vt:lpstr>
      <vt:lpstr>Lucida Bright</vt:lpstr>
      <vt:lpstr>Arial</vt:lpstr>
      <vt:lpstr>Wingdings</vt:lpstr>
      <vt:lpstr>Manrope SemiBold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Sangeeta Vashishtha</dc:creator>
  <cp:lastModifiedBy>Sangeeta Vashishtha</cp:lastModifiedBy>
  <cp:revision>2</cp:revision>
  <dcterms:modified xsi:type="dcterms:W3CDTF">2026-02-14T20:14:31Z</dcterms:modified>
</cp:coreProperties>
</file>